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>
        <p:scale>
          <a:sx n="200" d="100"/>
          <a:sy n="200" d="100"/>
        </p:scale>
        <p:origin x="112" y="4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29.12.2021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031733F0-D918-41D1-B7FA-CFB039A8F3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751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7143" b="2136"/>
          <a:stretch/>
        </p:blipFill>
        <p:spPr>
          <a:xfrm>
            <a:off x="13110" y="771550"/>
            <a:ext cx="5696155" cy="3875832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OPARTGT012</a:t>
            </a:r>
            <a:r>
              <a:rPr lang="pl-PL" dirty="0"/>
              <a:t> </a:t>
            </a:r>
            <a:r>
              <a:rPr lang="en-US" dirty="0"/>
              <a:t>JIRAH SW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44408" y="1067833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229405" y="895038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12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508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277</a:t>
            </a:r>
            <a:r>
              <a:rPr lang="pl-PL" sz="1100" dirty="0"/>
              <a:t> / </a:t>
            </a:r>
            <a:r>
              <a:rPr lang="en-US" sz="1100" dirty="0"/>
              <a:t>1156ft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487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433</a:t>
            </a:r>
            <a:r>
              <a:rPr lang="pl-PL" sz="1100" dirty="0"/>
              <a:t> / </a:t>
            </a:r>
            <a:r>
              <a:rPr lang="en-US" sz="1100" dirty="0"/>
              <a:t>1156ft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562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417</a:t>
            </a:r>
            <a:r>
              <a:rPr lang="pl-PL" sz="1100" dirty="0"/>
              <a:t> / </a:t>
            </a:r>
            <a:r>
              <a:rPr lang="en-US" sz="1100" dirty="0"/>
              <a:t>1150ft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553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410</a:t>
            </a:r>
            <a:r>
              <a:rPr lang="pl-PL" sz="1100" dirty="0"/>
              <a:t> / </a:t>
            </a:r>
            <a:r>
              <a:rPr lang="en-US" sz="1100" dirty="0"/>
              <a:t>1151ft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536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363</a:t>
            </a:r>
            <a:r>
              <a:rPr lang="pl-PL" sz="1100" dirty="0"/>
              <a:t> / </a:t>
            </a:r>
            <a:r>
              <a:rPr lang="en-US" sz="1100" dirty="0"/>
              <a:t>1153ft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487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314</a:t>
            </a:r>
            <a:r>
              <a:rPr lang="pl-PL" sz="1100" dirty="0"/>
              <a:t> / </a:t>
            </a:r>
            <a:r>
              <a:rPr lang="en-US" sz="1100" dirty="0"/>
              <a:t>1153ft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472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300</a:t>
            </a:r>
            <a:r>
              <a:rPr lang="pl-PL" sz="1100" dirty="0"/>
              <a:t> / </a:t>
            </a:r>
            <a:r>
              <a:rPr lang="en-US" sz="1100" dirty="0"/>
              <a:t>1153ft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448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368</a:t>
            </a:r>
            <a:r>
              <a:rPr lang="pl-PL" sz="1100" dirty="0"/>
              <a:t> / </a:t>
            </a:r>
            <a:r>
              <a:rPr lang="en-US" sz="1100" dirty="0"/>
              <a:t>1148ft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445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386</a:t>
            </a:r>
            <a:r>
              <a:rPr lang="pl-PL" sz="1100" dirty="0"/>
              <a:t> / </a:t>
            </a:r>
            <a:r>
              <a:rPr lang="en-US" sz="1100" dirty="0"/>
              <a:t>1148ft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04</a:t>
            </a:r>
            <a:r>
              <a:rPr lang="pl-PL" sz="1100" dirty="0"/>
              <a:t>.</a:t>
            </a:r>
            <a:r>
              <a:rPr lang="en-US" sz="1100" dirty="0"/>
              <a:t>330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54</a:t>
            </a:r>
            <a:r>
              <a:rPr lang="pl-PL" sz="1100" dirty="0"/>
              <a:t>.</a:t>
            </a:r>
            <a:r>
              <a:rPr lang="en-US" sz="1100" dirty="0"/>
              <a:t>331</a:t>
            </a:r>
            <a:r>
              <a:rPr lang="pl-PL" sz="1100" dirty="0"/>
              <a:t> / </a:t>
            </a:r>
            <a:r>
              <a:rPr lang="en-US" sz="1100" dirty="0"/>
              <a:t>1153ft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300m West of the facility. Chemical storage tanks located in close by facilities pose pollution risk if struck. 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33B198F-BBEB-480E-9AAA-A3099174788B}"/>
              </a:ext>
            </a:extLst>
          </p:cNvPr>
          <p:cNvSpPr/>
          <p:nvPr/>
        </p:nvSpPr>
        <p:spPr>
          <a:xfrm>
            <a:off x="2607670" y="197512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8C2D0B19-D7BB-46B4-ABC5-6015FDD742A5}"/>
              </a:ext>
            </a:extLst>
          </p:cNvPr>
          <p:cNvSpPr/>
          <p:nvPr/>
        </p:nvSpPr>
        <p:spPr>
          <a:xfrm>
            <a:off x="2676530" y="201682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2</a:t>
            </a:r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2FB8FF4B-EF8C-4184-90EC-581A0C701A95}"/>
              </a:ext>
            </a:extLst>
          </p:cNvPr>
          <p:cNvSpPr/>
          <p:nvPr/>
        </p:nvSpPr>
        <p:spPr>
          <a:xfrm rot="20643399">
            <a:off x="2312463" y="190932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4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1BEE04AF-0E73-4BC4-89A0-FE86CA461A4C}"/>
              </a:ext>
            </a:extLst>
          </p:cNvPr>
          <p:cNvSpPr/>
          <p:nvPr/>
        </p:nvSpPr>
        <p:spPr>
          <a:xfrm rot="20681402">
            <a:off x="2387075" y="183788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8F45C455-B586-42AD-87A2-9062552B3064}"/>
              </a:ext>
            </a:extLst>
          </p:cNvPr>
          <p:cNvSpPr/>
          <p:nvPr/>
        </p:nvSpPr>
        <p:spPr>
          <a:xfrm rot="19078648">
            <a:off x="2552705" y="161352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2" name="Isosceles Triangle 101">
            <a:extLst>
              <a:ext uri="{FF2B5EF4-FFF2-40B4-BE49-F238E27FC236}">
                <a16:creationId xmlns:a16="http://schemas.microsoft.com/office/drawing/2014/main" id="{0367004F-187F-430E-8EBC-9FDC28D5D274}"/>
              </a:ext>
            </a:extLst>
          </p:cNvPr>
          <p:cNvSpPr/>
          <p:nvPr/>
        </p:nvSpPr>
        <p:spPr>
          <a:xfrm rot="19078648">
            <a:off x="2721509" y="15542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3A94F3FD-DD9C-4FBD-B767-0C3273CC3303}"/>
              </a:ext>
            </a:extLst>
          </p:cNvPr>
          <p:cNvSpPr/>
          <p:nvPr/>
        </p:nvSpPr>
        <p:spPr>
          <a:xfrm rot="19078648">
            <a:off x="2786640" y="152347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6FA68CB9-B2A1-45F9-9B19-73128E6BC0D6}"/>
              </a:ext>
            </a:extLst>
          </p:cNvPr>
          <p:cNvSpPr/>
          <p:nvPr/>
        </p:nvSpPr>
        <p:spPr>
          <a:xfrm>
            <a:off x="2868340" y="183871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9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5" name="Isosceles Triangle 104">
            <a:extLst>
              <a:ext uri="{FF2B5EF4-FFF2-40B4-BE49-F238E27FC236}">
                <a16:creationId xmlns:a16="http://schemas.microsoft.com/office/drawing/2014/main" id="{DD7FCD81-273D-4416-B4D0-5B5EDDE70E0B}"/>
              </a:ext>
            </a:extLst>
          </p:cNvPr>
          <p:cNvSpPr/>
          <p:nvPr/>
        </p:nvSpPr>
        <p:spPr>
          <a:xfrm>
            <a:off x="2426799" y="240352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6" name="Isosceles Triangle 105">
            <a:extLst>
              <a:ext uri="{FF2B5EF4-FFF2-40B4-BE49-F238E27FC236}">
                <a16:creationId xmlns:a16="http://schemas.microsoft.com/office/drawing/2014/main" id="{888C2F69-3DE8-4034-9951-2C5573954996}"/>
              </a:ext>
            </a:extLst>
          </p:cNvPr>
          <p:cNvSpPr/>
          <p:nvPr/>
        </p:nvSpPr>
        <p:spPr>
          <a:xfrm rot="19078648">
            <a:off x="2226403" y="177707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4EAE24-AD0D-4479-99D2-0BB99B8B3F32}"/>
              </a:ext>
            </a:extLst>
          </p:cNvPr>
          <p:cNvSpPr txBox="1"/>
          <p:nvPr/>
        </p:nvSpPr>
        <p:spPr>
          <a:xfrm rot="18896772">
            <a:off x="2174190" y="166757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DD05496-7E4E-4333-9817-9208438DB3C5}"/>
              </a:ext>
            </a:extLst>
          </p:cNvPr>
          <p:cNvSpPr/>
          <p:nvPr/>
        </p:nvSpPr>
        <p:spPr>
          <a:xfrm>
            <a:off x="1813983" y="1191683"/>
            <a:ext cx="1720850" cy="1494367"/>
          </a:xfrm>
          <a:custGeom>
            <a:avLst/>
            <a:gdLst>
              <a:gd name="connsiteX0" fmla="*/ 958850 w 1720850"/>
              <a:gd name="connsiteY0" fmla="*/ 0 h 1494367"/>
              <a:gd name="connsiteX1" fmla="*/ 1720850 w 1720850"/>
              <a:gd name="connsiteY1" fmla="*/ 673100 h 1494367"/>
              <a:gd name="connsiteX2" fmla="*/ 764117 w 1720850"/>
              <a:gd name="connsiteY2" fmla="*/ 1494367 h 1494367"/>
              <a:gd name="connsiteX3" fmla="*/ 0 w 1720850"/>
              <a:gd name="connsiteY3" fmla="*/ 732367 h 1494367"/>
              <a:gd name="connsiteX4" fmla="*/ 958850 w 1720850"/>
              <a:gd name="connsiteY4" fmla="*/ 0 h 1494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850" h="1494367">
                <a:moveTo>
                  <a:pt x="958850" y="0"/>
                </a:moveTo>
                <a:lnTo>
                  <a:pt x="1720850" y="673100"/>
                </a:lnTo>
                <a:lnTo>
                  <a:pt x="764117" y="1494367"/>
                </a:lnTo>
                <a:lnTo>
                  <a:pt x="0" y="732367"/>
                </a:lnTo>
                <a:lnTo>
                  <a:pt x="958850" y="0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9570501-55D6-4F9D-BF90-D9718A4FD5A4}"/>
              </a:ext>
            </a:extLst>
          </p:cNvPr>
          <p:cNvSpPr/>
          <p:nvPr/>
        </p:nvSpPr>
        <p:spPr>
          <a:xfrm>
            <a:off x="1778000" y="2505075"/>
            <a:ext cx="590550" cy="603250"/>
          </a:xfrm>
          <a:custGeom>
            <a:avLst/>
            <a:gdLst>
              <a:gd name="connsiteX0" fmla="*/ 0 w 590550"/>
              <a:gd name="connsiteY0" fmla="*/ 234950 h 603250"/>
              <a:gd name="connsiteX1" fmla="*/ 212725 w 590550"/>
              <a:gd name="connsiteY1" fmla="*/ 444500 h 603250"/>
              <a:gd name="connsiteX2" fmla="*/ 142875 w 590550"/>
              <a:gd name="connsiteY2" fmla="*/ 530225 h 603250"/>
              <a:gd name="connsiteX3" fmla="*/ 222250 w 590550"/>
              <a:gd name="connsiteY3" fmla="*/ 603250 h 603250"/>
              <a:gd name="connsiteX4" fmla="*/ 590550 w 590550"/>
              <a:gd name="connsiteY4" fmla="*/ 307975 h 603250"/>
              <a:gd name="connsiteX5" fmla="*/ 276225 w 590550"/>
              <a:gd name="connsiteY5" fmla="*/ 0 h 603250"/>
              <a:gd name="connsiteX6" fmla="*/ 0 w 590550"/>
              <a:gd name="connsiteY6" fmla="*/ 234950 h 60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0550" h="603250">
                <a:moveTo>
                  <a:pt x="0" y="234950"/>
                </a:moveTo>
                <a:lnTo>
                  <a:pt x="212725" y="444500"/>
                </a:lnTo>
                <a:lnTo>
                  <a:pt x="142875" y="530225"/>
                </a:lnTo>
                <a:lnTo>
                  <a:pt x="222250" y="603250"/>
                </a:lnTo>
                <a:lnTo>
                  <a:pt x="590550" y="307975"/>
                </a:lnTo>
                <a:lnTo>
                  <a:pt x="276225" y="0"/>
                </a:lnTo>
                <a:lnTo>
                  <a:pt x="0" y="234950"/>
                </a:lnTo>
                <a:close/>
              </a:path>
            </a:pathLst>
          </a:custGeom>
          <a:solidFill>
            <a:srgbClr val="FF0000">
              <a:alpha val="2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C133154-D428-4C74-89DA-0200EC8A91D5}"/>
              </a:ext>
            </a:extLst>
          </p:cNvPr>
          <p:cNvSpPr/>
          <p:nvPr/>
        </p:nvSpPr>
        <p:spPr>
          <a:xfrm>
            <a:off x="4191000" y="2593975"/>
            <a:ext cx="457200" cy="438150"/>
          </a:xfrm>
          <a:custGeom>
            <a:avLst/>
            <a:gdLst>
              <a:gd name="connsiteX0" fmla="*/ 0 w 457200"/>
              <a:gd name="connsiteY0" fmla="*/ 254000 h 438150"/>
              <a:gd name="connsiteX1" fmla="*/ 231775 w 457200"/>
              <a:gd name="connsiteY1" fmla="*/ 438150 h 438150"/>
              <a:gd name="connsiteX2" fmla="*/ 231775 w 457200"/>
              <a:gd name="connsiteY2" fmla="*/ 438150 h 438150"/>
              <a:gd name="connsiteX3" fmla="*/ 457200 w 457200"/>
              <a:gd name="connsiteY3" fmla="*/ 225425 h 438150"/>
              <a:gd name="connsiteX4" fmla="*/ 190500 w 457200"/>
              <a:gd name="connsiteY4" fmla="*/ 0 h 438150"/>
              <a:gd name="connsiteX5" fmla="*/ 0 w 457200"/>
              <a:gd name="connsiteY5" fmla="*/ 254000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" h="438150">
                <a:moveTo>
                  <a:pt x="0" y="254000"/>
                </a:moveTo>
                <a:lnTo>
                  <a:pt x="231775" y="438150"/>
                </a:lnTo>
                <a:lnTo>
                  <a:pt x="231775" y="438150"/>
                </a:lnTo>
                <a:lnTo>
                  <a:pt x="457200" y="225425"/>
                </a:lnTo>
                <a:lnTo>
                  <a:pt x="190500" y="0"/>
                </a:lnTo>
                <a:lnTo>
                  <a:pt x="0" y="254000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59BE58C-87A3-4A00-AC43-EF6629F3AB23}"/>
              </a:ext>
            </a:extLst>
          </p:cNvPr>
          <p:cNvSpPr/>
          <p:nvPr/>
        </p:nvSpPr>
        <p:spPr>
          <a:xfrm>
            <a:off x="16387" y="780026"/>
            <a:ext cx="1435510" cy="1956619"/>
          </a:xfrm>
          <a:custGeom>
            <a:avLst/>
            <a:gdLst>
              <a:gd name="connsiteX0" fmla="*/ 219587 w 1435510"/>
              <a:gd name="connsiteY0" fmla="*/ 16387 h 1956619"/>
              <a:gd name="connsiteX1" fmla="*/ 1435510 w 1435510"/>
              <a:gd name="connsiteY1" fmla="*/ 1265084 h 1956619"/>
              <a:gd name="connsiteX2" fmla="*/ 452284 w 1435510"/>
              <a:gd name="connsiteY2" fmla="*/ 1956619 h 1956619"/>
              <a:gd name="connsiteX3" fmla="*/ 0 w 1435510"/>
              <a:gd name="connsiteY3" fmla="*/ 1950064 h 1956619"/>
              <a:gd name="connsiteX4" fmla="*/ 6555 w 1435510"/>
              <a:gd name="connsiteY4" fmla="*/ 0 h 1956619"/>
              <a:gd name="connsiteX5" fmla="*/ 219587 w 1435510"/>
              <a:gd name="connsiteY5" fmla="*/ 16387 h 1956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35510" h="1956619">
                <a:moveTo>
                  <a:pt x="219587" y="16387"/>
                </a:moveTo>
                <a:lnTo>
                  <a:pt x="1435510" y="1265084"/>
                </a:lnTo>
                <a:lnTo>
                  <a:pt x="452284" y="1956619"/>
                </a:lnTo>
                <a:lnTo>
                  <a:pt x="0" y="1950064"/>
                </a:lnTo>
                <a:lnTo>
                  <a:pt x="6555" y="0"/>
                </a:lnTo>
                <a:lnTo>
                  <a:pt x="219587" y="16387"/>
                </a:lnTo>
                <a:close/>
              </a:path>
            </a:pathLst>
          </a:custGeom>
          <a:solidFill>
            <a:srgbClr val="FF0000">
              <a:alpha val="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D5607CC-D7C7-49F6-B525-F5D1B3C8CDF7}"/>
              </a:ext>
            </a:extLst>
          </p:cNvPr>
          <p:cNvSpPr/>
          <p:nvPr/>
        </p:nvSpPr>
        <p:spPr>
          <a:xfrm>
            <a:off x="100013" y="2406650"/>
            <a:ext cx="88900" cy="133350"/>
          </a:xfrm>
          <a:custGeom>
            <a:avLst/>
            <a:gdLst>
              <a:gd name="connsiteX0" fmla="*/ 0 w 88900"/>
              <a:gd name="connsiteY0" fmla="*/ 20638 h 133350"/>
              <a:gd name="connsiteX1" fmla="*/ 0 w 88900"/>
              <a:gd name="connsiteY1" fmla="*/ 133350 h 133350"/>
              <a:gd name="connsiteX2" fmla="*/ 87312 w 88900"/>
              <a:gd name="connsiteY2" fmla="*/ 117475 h 133350"/>
              <a:gd name="connsiteX3" fmla="*/ 88900 w 88900"/>
              <a:gd name="connsiteY3" fmla="*/ 0 h 133350"/>
              <a:gd name="connsiteX4" fmla="*/ 0 w 88900"/>
              <a:gd name="connsiteY4" fmla="*/ 20638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900" h="133350">
                <a:moveTo>
                  <a:pt x="0" y="20638"/>
                </a:moveTo>
                <a:lnTo>
                  <a:pt x="0" y="133350"/>
                </a:lnTo>
                <a:lnTo>
                  <a:pt x="87312" y="117475"/>
                </a:lnTo>
                <a:cubicBezTo>
                  <a:pt x="87841" y="78317"/>
                  <a:pt x="88371" y="39158"/>
                  <a:pt x="88900" y="0"/>
                </a:cubicBezTo>
                <a:lnTo>
                  <a:pt x="0" y="20638"/>
                </a:lnTo>
                <a:close/>
              </a:path>
            </a:pathLst>
          </a:custGeom>
          <a:solidFill>
            <a:srgbClr val="FF0000">
              <a:alpha val="12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24" name="Speech Bubble: Rectangle 23">
            <a:extLst>
              <a:ext uri="{FF2B5EF4-FFF2-40B4-BE49-F238E27FC236}">
                <a16:creationId xmlns:a16="http://schemas.microsoft.com/office/drawing/2014/main" id="{DBBFE39E-5ECD-4CE4-B59C-224FA11BFC08}"/>
              </a:ext>
            </a:extLst>
          </p:cNvPr>
          <p:cNvSpPr/>
          <p:nvPr/>
        </p:nvSpPr>
        <p:spPr>
          <a:xfrm>
            <a:off x="323528" y="3363837"/>
            <a:ext cx="524197" cy="100088"/>
          </a:xfrm>
          <a:prstGeom prst="wedgeRectCallout">
            <a:avLst>
              <a:gd name="adj1" fmla="val -81345"/>
              <a:gd name="adj2" fmla="val -884492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Mosque</a:t>
            </a:r>
            <a:endParaRPr lang="is-IS" sz="800" dirty="0"/>
          </a:p>
        </p:txBody>
      </p:sp>
      <p:sp>
        <p:nvSpPr>
          <p:cNvPr id="107" name="Speech Bubble: Rectangle 106">
            <a:extLst>
              <a:ext uri="{FF2B5EF4-FFF2-40B4-BE49-F238E27FC236}">
                <a16:creationId xmlns:a16="http://schemas.microsoft.com/office/drawing/2014/main" id="{8731EB10-17A8-4650-8244-B0C71C9E0B1B}"/>
              </a:ext>
            </a:extLst>
          </p:cNvPr>
          <p:cNvSpPr/>
          <p:nvPr/>
        </p:nvSpPr>
        <p:spPr>
          <a:xfrm>
            <a:off x="2212983" y="3963498"/>
            <a:ext cx="774841" cy="120419"/>
          </a:xfrm>
          <a:prstGeom prst="wedgeRectCallout">
            <a:avLst>
              <a:gd name="adj1" fmla="val -71511"/>
              <a:gd name="adj2" fmla="val -884492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  <p:sp>
        <p:nvSpPr>
          <p:cNvPr id="108" name="Speech Bubble: Rectangle 107">
            <a:extLst>
              <a:ext uri="{FF2B5EF4-FFF2-40B4-BE49-F238E27FC236}">
                <a16:creationId xmlns:a16="http://schemas.microsoft.com/office/drawing/2014/main" id="{24495F8D-FC3B-4D6F-9965-02F7275F6B95}"/>
              </a:ext>
            </a:extLst>
          </p:cNvPr>
          <p:cNvSpPr/>
          <p:nvPr/>
        </p:nvSpPr>
        <p:spPr>
          <a:xfrm>
            <a:off x="4648200" y="2296623"/>
            <a:ext cx="774841" cy="120419"/>
          </a:xfrm>
          <a:prstGeom prst="wedgeRectCallout">
            <a:avLst>
              <a:gd name="adj1" fmla="val -66594"/>
              <a:gd name="adj2" fmla="val 272987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109" descr="A picture containing text, mountain, valley, nature&#10;&#10;Description automatically generated">
            <a:extLst>
              <a:ext uri="{FF2B5EF4-FFF2-40B4-BE49-F238E27FC236}">
                <a16:creationId xmlns:a16="http://schemas.microsoft.com/office/drawing/2014/main" id="{5872EFE5-9204-45BB-AD75-35AEB010E3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5" b="2557"/>
          <a:stretch/>
        </p:blipFill>
        <p:spPr>
          <a:xfrm>
            <a:off x="12577" y="774889"/>
            <a:ext cx="7016994" cy="3872294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OPARTGT011</a:t>
            </a:r>
            <a:r>
              <a:rPr lang="pl-PL" dirty="0"/>
              <a:t> </a:t>
            </a:r>
            <a:r>
              <a:rPr lang="en-US" dirty="0"/>
              <a:t>RAQQA AMMUNITION FACTORY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300m West of the facility. Chemical storage tanks located in close by facilities pose pollution risk if struck.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a-g rockets which includes MSLR artillery rockets.</a:t>
            </a:r>
          </a:p>
          <a:p>
            <a:endParaRPr lang="en-US" sz="1000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facility is embedded within a large industrial complex, only the northernmost part is used to produce rockets</a:t>
            </a:r>
            <a:r>
              <a:rPr lang="en-US" sz="10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1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Pil opp 2">
            <a:extLst>
              <a:ext uri="{FF2B5EF4-FFF2-40B4-BE49-F238E27FC236}">
                <a16:creationId xmlns:a16="http://schemas.microsoft.com/office/drawing/2014/main" id="{8EDFA289-5CA1-43F5-BDF0-36ED858A8B0F}"/>
              </a:ext>
            </a:extLst>
          </p:cNvPr>
          <p:cNvSpPr/>
          <p:nvPr/>
        </p:nvSpPr>
        <p:spPr>
          <a:xfrm>
            <a:off x="6660232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6ABAF0D0-866B-4BC4-916A-86207710BF58}"/>
              </a:ext>
            </a:extLst>
          </p:cNvPr>
          <p:cNvSpPr/>
          <p:nvPr/>
        </p:nvSpPr>
        <p:spPr>
          <a:xfrm>
            <a:off x="2074606" y="2484284"/>
            <a:ext cx="2205704" cy="806245"/>
          </a:xfrm>
          <a:custGeom>
            <a:avLst/>
            <a:gdLst>
              <a:gd name="connsiteX0" fmla="*/ 2205704 w 2205704"/>
              <a:gd name="connsiteY0" fmla="*/ 347406 h 806245"/>
              <a:gd name="connsiteX1" fmla="*/ 1045497 w 2205704"/>
              <a:gd name="connsiteY1" fmla="*/ 806245 h 806245"/>
              <a:gd name="connsiteX2" fmla="*/ 0 w 2205704"/>
              <a:gd name="connsiteY2" fmla="*/ 462116 h 806245"/>
              <a:gd name="connsiteX3" fmla="*/ 1114323 w 2205704"/>
              <a:gd name="connsiteY3" fmla="*/ 0 h 806245"/>
              <a:gd name="connsiteX4" fmla="*/ 2205704 w 2205704"/>
              <a:gd name="connsiteY4" fmla="*/ 347406 h 806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5704" h="806245">
                <a:moveTo>
                  <a:pt x="2205704" y="347406"/>
                </a:moveTo>
                <a:lnTo>
                  <a:pt x="1045497" y="806245"/>
                </a:lnTo>
                <a:lnTo>
                  <a:pt x="0" y="462116"/>
                </a:lnTo>
                <a:lnTo>
                  <a:pt x="1114323" y="0"/>
                </a:lnTo>
                <a:lnTo>
                  <a:pt x="2205704" y="347406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173E2066-7904-457D-AC92-80E22C7D58B4}"/>
              </a:ext>
            </a:extLst>
          </p:cNvPr>
          <p:cNvSpPr/>
          <p:nvPr/>
        </p:nvSpPr>
        <p:spPr>
          <a:xfrm>
            <a:off x="5145548" y="3188929"/>
            <a:ext cx="498168" cy="180258"/>
          </a:xfrm>
          <a:custGeom>
            <a:avLst/>
            <a:gdLst>
              <a:gd name="connsiteX0" fmla="*/ 219587 w 498168"/>
              <a:gd name="connsiteY0" fmla="*/ 0 h 180258"/>
              <a:gd name="connsiteX1" fmla="*/ 0 w 498168"/>
              <a:gd name="connsiteY1" fmla="*/ 85213 h 180258"/>
              <a:gd name="connsiteX2" fmla="*/ 281858 w 498168"/>
              <a:gd name="connsiteY2" fmla="*/ 180258 h 180258"/>
              <a:gd name="connsiteX3" fmla="*/ 498168 w 498168"/>
              <a:gd name="connsiteY3" fmla="*/ 91768 h 180258"/>
              <a:gd name="connsiteX4" fmla="*/ 219587 w 498168"/>
              <a:gd name="connsiteY4" fmla="*/ 0 h 18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8168" h="180258">
                <a:moveTo>
                  <a:pt x="219587" y="0"/>
                </a:moveTo>
                <a:lnTo>
                  <a:pt x="0" y="85213"/>
                </a:lnTo>
                <a:lnTo>
                  <a:pt x="281858" y="180258"/>
                </a:lnTo>
                <a:lnTo>
                  <a:pt x="498168" y="91768"/>
                </a:lnTo>
                <a:lnTo>
                  <a:pt x="219587" y="0"/>
                </a:lnTo>
                <a:close/>
              </a:path>
            </a:pathLst>
          </a:cu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66E37365-531E-473C-A137-BC052BF72C77}"/>
              </a:ext>
            </a:extLst>
          </p:cNvPr>
          <p:cNvSpPr/>
          <p:nvPr/>
        </p:nvSpPr>
        <p:spPr>
          <a:xfrm>
            <a:off x="2218813" y="3202039"/>
            <a:ext cx="734142" cy="314632"/>
          </a:xfrm>
          <a:custGeom>
            <a:avLst/>
            <a:gdLst>
              <a:gd name="connsiteX0" fmla="*/ 321187 w 734142"/>
              <a:gd name="connsiteY0" fmla="*/ 314632 h 314632"/>
              <a:gd name="connsiteX1" fmla="*/ 734142 w 734142"/>
              <a:gd name="connsiteY1" fmla="*/ 124542 h 314632"/>
              <a:gd name="connsiteX2" fmla="*/ 281858 w 734142"/>
              <a:gd name="connsiteY2" fmla="*/ 0 h 314632"/>
              <a:gd name="connsiteX3" fmla="*/ 0 w 734142"/>
              <a:gd name="connsiteY3" fmla="*/ 121264 h 314632"/>
              <a:gd name="connsiteX4" fmla="*/ 232697 w 734142"/>
              <a:gd name="connsiteY4" fmla="*/ 229419 h 314632"/>
              <a:gd name="connsiteX5" fmla="*/ 245806 w 734142"/>
              <a:gd name="connsiteY5" fmla="*/ 304800 h 314632"/>
              <a:gd name="connsiteX6" fmla="*/ 321187 w 734142"/>
              <a:gd name="connsiteY6" fmla="*/ 314632 h 3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4142" h="314632">
                <a:moveTo>
                  <a:pt x="321187" y="314632"/>
                </a:moveTo>
                <a:lnTo>
                  <a:pt x="734142" y="124542"/>
                </a:lnTo>
                <a:lnTo>
                  <a:pt x="281858" y="0"/>
                </a:lnTo>
                <a:lnTo>
                  <a:pt x="0" y="121264"/>
                </a:lnTo>
                <a:lnTo>
                  <a:pt x="232697" y="229419"/>
                </a:lnTo>
                <a:lnTo>
                  <a:pt x="245806" y="304800"/>
                </a:lnTo>
                <a:lnTo>
                  <a:pt x="321187" y="314632"/>
                </a:lnTo>
                <a:close/>
              </a:path>
            </a:pathLst>
          </a:cu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5" name="Isosceles Triangle 114">
            <a:extLst>
              <a:ext uri="{FF2B5EF4-FFF2-40B4-BE49-F238E27FC236}">
                <a16:creationId xmlns:a16="http://schemas.microsoft.com/office/drawing/2014/main" id="{19BFF1DD-FE68-4717-A2DA-FAE050357068}"/>
              </a:ext>
            </a:extLst>
          </p:cNvPr>
          <p:cNvSpPr/>
          <p:nvPr/>
        </p:nvSpPr>
        <p:spPr>
          <a:xfrm rot="17848226">
            <a:off x="2956462" y="311392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16" name="Isosceles Triangle 115">
            <a:extLst>
              <a:ext uri="{FF2B5EF4-FFF2-40B4-BE49-F238E27FC236}">
                <a16:creationId xmlns:a16="http://schemas.microsoft.com/office/drawing/2014/main" id="{0A93DB3D-EADC-4263-9E16-ACC798FBCDDC}"/>
              </a:ext>
            </a:extLst>
          </p:cNvPr>
          <p:cNvSpPr/>
          <p:nvPr/>
        </p:nvSpPr>
        <p:spPr>
          <a:xfrm>
            <a:off x="3216657" y="294383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2</a:t>
            </a:r>
          </a:p>
        </p:txBody>
      </p:sp>
      <p:sp>
        <p:nvSpPr>
          <p:cNvPr id="117" name="Isosceles Triangle 116">
            <a:extLst>
              <a:ext uri="{FF2B5EF4-FFF2-40B4-BE49-F238E27FC236}">
                <a16:creationId xmlns:a16="http://schemas.microsoft.com/office/drawing/2014/main" id="{7E6DC307-D1ED-4545-96F6-633C13B2F70F}"/>
              </a:ext>
            </a:extLst>
          </p:cNvPr>
          <p:cNvSpPr/>
          <p:nvPr/>
        </p:nvSpPr>
        <p:spPr>
          <a:xfrm>
            <a:off x="3109578" y="28994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3</a:t>
            </a:r>
          </a:p>
        </p:txBody>
      </p:sp>
      <p:sp>
        <p:nvSpPr>
          <p:cNvPr id="118" name="Isosceles Triangle 117">
            <a:extLst>
              <a:ext uri="{FF2B5EF4-FFF2-40B4-BE49-F238E27FC236}">
                <a16:creationId xmlns:a16="http://schemas.microsoft.com/office/drawing/2014/main" id="{98BF6F07-2EE9-48C9-B42D-70F86EC70326}"/>
              </a:ext>
            </a:extLst>
          </p:cNvPr>
          <p:cNvSpPr/>
          <p:nvPr/>
        </p:nvSpPr>
        <p:spPr>
          <a:xfrm>
            <a:off x="2773923" y="285523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4</a:t>
            </a:r>
          </a:p>
        </p:txBody>
      </p:sp>
      <p:sp>
        <p:nvSpPr>
          <p:cNvPr id="119" name="Isosceles Triangle 118">
            <a:extLst>
              <a:ext uri="{FF2B5EF4-FFF2-40B4-BE49-F238E27FC236}">
                <a16:creationId xmlns:a16="http://schemas.microsoft.com/office/drawing/2014/main" id="{89BAFC9B-5077-4473-9CC9-73A4FDB6F2E0}"/>
              </a:ext>
            </a:extLst>
          </p:cNvPr>
          <p:cNvSpPr/>
          <p:nvPr/>
        </p:nvSpPr>
        <p:spPr>
          <a:xfrm>
            <a:off x="2849617" y="280550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5</a:t>
            </a:r>
          </a:p>
        </p:txBody>
      </p:sp>
      <p:sp>
        <p:nvSpPr>
          <p:cNvPr id="120" name="Isosceles Triangle 119">
            <a:extLst>
              <a:ext uri="{FF2B5EF4-FFF2-40B4-BE49-F238E27FC236}">
                <a16:creationId xmlns:a16="http://schemas.microsoft.com/office/drawing/2014/main" id="{21134EB2-0732-4A5E-A36E-C4B2D465A3B0}"/>
              </a:ext>
            </a:extLst>
          </p:cNvPr>
          <p:cNvSpPr/>
          <p:nvPr/>
        </p:nvSpPr>
        <p:spPr>
          <a:xfrm>
            <a:off x="3028525" y="271103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6</a:t>
            </a:r>
          </a:p>
        </p:txBody>
      </p:sp>
      <p:sp>
        <p:nvSpPr>
          <p:cNvPr id="121" name="Isosceles Triangle 120">
            <a:extLst>
              <a:ext uri="{FF2B5EF4-FFF2-40B4-BE49-F238E27FC236}">
                <a16:creationId xmlns:a16="http://schemas.microsoft.com/office/drawing/2014/main" id="{69157ABC-54E5-482C-B3E8-3908C797D99C}"/>
              </a:ext>
            </a:extLst>
          </p:cNvPr>
          <p:cNvSpPr/>
          <p:nvPr/>
        </p:nvSpPr>
        <p:spPr>
          <a:xfrm>
            <a:off x="3216656" y="265590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7</a:t>
            </a:r>
          </a:p>
        </p:txBody>
      </p:sp>
      <p:sp>
        <p:nvSpPr>
          <p:cNvPr id="122" name="Isosceles Triangle 121">
            <a:extLst>
              <a:ext uri="{FF2B5EF4-FFF2-40B4-BE49-F238E27FC236}">
                <a16:creationId xmlns:a16="http://schemas.microsoft.com/office/drawing/2014/main" id="{CAF2CD7C-BCC2-489B-92D2-7F640214DE6B}"/>
              </a:ext>
            </a:extLst>
          </p:cNvPr>
          <p:cNvSpPr/>
          <p:nvPr/>
        </p:nvSpPr>
        <p:spPr>
          <a:xfrm>
            <a:off x="3296031" y="263526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8</a:t>
            </a:r>
          </a:p>
        </p:txBody>
      </p:sp>
      <p:sp>
        <p:nvSpPr>
          <p:cNvPr id="123" name="Isosceles Triangle 122">
            <a:extLst>
              <a:ext uri="{FF2B5EF4-FFF2-40B4-BE49-F238E27FC236}">
                <a16:creationId xmlns:a16="http://schemas.microsoft.com/office/drawing/2014/main" id="{5AD17A21-7DA8-45FA-9715-91D67E88C2F0}"/>
              </a:ext>
            </a:extLst>
          </p:cNvPr>
          <p:cNvSpPr/>
          <p:nvPr/>
        </p:nvSpPr>
        <p:spPr>
          <a:xfrm>
            <a:off x="3381770" y="280550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is-IS" sz="600" dirty="0">
                <a:solidFill>
                  <a:srgbClr val="0000FF"/>
                </a:solidFill>
              </a:rPr>
              <a:t>9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BBC47D6D-D492-4B12-8C2B-244CEEF1A17F}"/>
              </a:ext>
            </a:extLst>
          </p:cNvPr>
          <p:cNvSpPr txBox="1"/>
          <p:nvPr/>
        </p:nvSpPr>
        <p:spPr>
          <a:xfrm rot="20066106">
            <a:off x="2514827" y="271726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id="{AFC09D13-E25C-45C8-9321-8EA5B501007D}"/>
              </a:ext>
            </a:extLst>
          </p:cNvPr>
          <p:cNvSpPr/>
          <p:nvPr/>
        </p:nvSpPr>
        <p:spPr>
          <a:xfrm rot="20128788">
            <a:off x="2541478" y="280550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7156EDF3-14BD-47FB-94DB-FE9B7A97C34A}"/>
              </a:ext>
            </a:extLst>
          </p:cNvPr>
          <p:cNvSpPr/>
          <p:nvPr/>
        </p:nvSpPr>
        <p:spPr>
          <a:xfrm>
            <a:off x="12577" y="2488219"/>
            <a:ext cx="1127125" cy="911225"/>
          </a:xfrm>
          <a:custGeom>
            <a:avLst/>
            <a:gdLst>
              <a:gd name="connsiteX0" fmla="*/ 0 w 1127125"/>
              <a:gd name="connsiteY0" fmla="*/ 0 h 911225"/>
              <a:gd name="connsiteX1" fmla="*/ 1111250 w 1127125"/>
              <a:gd name="connsiteY1" fmla="*/ 396875 h 911225"/>
              <a:gd name="connsiteX2" fmla="*/ 1127125 w 1127125"/>
              <a:gd name="connsiteY2" fmla="*/ 666750 h 911225"/>
              <a:gd name="connsiteX3" fmla="*/ 406400 w 1127125"/>
              <a:gd name="connsiteY3" fmla="*/ 755650 h 911225"/>
              <a:gd name="connsiteX4" fmla="*/ 428625 w 1127125"/>
              <a:gd name="connsiteY4" fmla="*/ 908050 h 911225"/>
              <a:gd name="connsiteX5" fmla="*/ 3175 w 1127125"/>
              <a:gd name="connsiteY5" fmla="*/ 911225 h 911225"/>
              <a:gd name="connsiteX6" fmla="*/ 0 w 1127125"/>
              <a:gd name="connsiteY6" fmla="*/ 0 h 91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7125" h="911225">
                <a:moveTo>
                  <a:pt x="0" y="0"/>
                </a:moveTo>
                <a:lnTo>
                  <a:pt x="1111250" y="396875"/>
                </a:lnTo>
                <a:lnTo>
                  <a:pt x="1127125" y="666750"/>
                </a:lnTo>
                <a:lnTo>
                  <a:pt x="406400" y="755650"/>
                </a:lnTo>
                <a:lnTo>
                  <a:pt x="428625" y="908050"/>
                </a:lnTo>
                <a:lnTo>
                  <a:pt x="3175" y="911225"/>
                </a:lnTo>
                <a:cubicBezTo>
                  <a:pt x="2117" y="607483"/>
                  <a:pt x="1058" y="303742"/>
                  <a:pt x="0" y="0"/>
                </a:cubicBezTo>
                <a:close/>
              </a:path>
            </a:pathLst>
          </a:custGeom>
          <a:solidFill>
            <a:srgbClr val="FF0000">
              <a:alpha val="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29" name="Freeform: Shape 128">
            <a:extLst>
              <a:ext uri="{FF2B5EF4-FFF2-40B4-BE49-F238E27FC236}">
                <a16:creationId xmlns:a16="http://schemas.microsoft.com/office/drawing/2014/main" id="{35C32908-716B-43E5-AEC6-2E8EF7D95773}"/>
              </a:ext>
            </a:extLst>
          </p:cNvPr>
          <p:cNvSpPr/>
          <p:nvPr/>
        </p:nvSpPr>
        <p:spPr>
          <a:xfrm>
            <a:off x="71438" y="3140075"/>
            <a:ext cx="122237" cy="214313"/>
          </a:xfrm>
          <a:custGeom>
            <a:avLst/>
            <a:gdLst>
              <a:gd name="connsiteX0" fmla="*/ 1587 w 122237"/>
              <a:gd name="connsiteY0" fmla="*/ 30163 h 214313"/>
              <a:gd name="connsiteX1" fmla="*/ 0 w 122237"/>
              <a:gd name="connsiteY1" fmla="*/ 214313 h 214313"/>
              <a:gd name="connsiteX2" fmla="*/ 122237 w 122237"/>
              <a:gd name="connsiteY2" fmla="*/ 211138 h 214313"/>
              <a:gd name="connsiteX3" fmla="*/ 117475 w 122237"/>
              <a:gd name="connsiteY3" fmla="*/ 0 h 214313"/>
              <a:gd name="connsiteX4" fmla="*/ 1587 w 122237"/>
              <a:gd name="connsiteY4" fmla="*/ 30163 h 214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37" h="214313">
                <a:moveTo>
                  <a:pt x="1587" y="30163"/>
                </a:moveTo>
                <a:lnTo>
                  <a:pt x="0" y="214313"/>
                </a:lnTo>
                <a:lnTo>
                  <a:pt x="122237" y="211138"/>
                </a:lnTo>
                <a:lnTo>
                  <a:pt x="117475" y="0"/>
                </a:lnTo>
                <a:lnTo>
                  <a:pt x="1587" y="30163"/>
                </a:lnTo>
                <a:close/>
              </a:path>
            </a:pathLst>
          </a:cu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32" name="Speech Bubble: Rectangle 131">
            <a:extLst>
              <a:ext uri="{FF2B5EF4-FFF2-40B4-BE49-F238E27FC236}">
                <a16:creationId xmlns:a16="http://schemas.microsoft.com/office/drawing/2014/main" id="{65C3F1E3-2C41-40B7-9960-888594078663}"/>
              </a:ext>
            </a:extLst>
          </p:cNvPr>
          <p:cNvSpPr/>
          <p:nvPr/>
        </p:nvSpPr>
        <p:spPr>
          <a:xfrm>
            <a:off x="314040" y="4227934"/>
            <a:ext cx="524197" cy="100088"/>
          </a:xfrm>
          <a:prstGeom prst="wedgeRectCallout">
            <a:avLst>
              <a:gd name="adj1" fmla="val -81345"/>
              <a:gd name="adj2" fmla="val -884492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Mosque</a:t>
            </a:r>
            <a:endParaRPr lang="is-IS" sz="800" dirty="0"/>
          </a:p>
        </p:txBody>
      </p:sp>
      <p:sp>
        <p:nvSpPr>
          <p:cNvPr id="133" name="Speech Bubble: Rectangle 132">
            <a:extLst>
              <a:ext uri="{FF2B5EF4-FFF2-40B4-BE49-F238E27FC236}">
                <a16:creationId xmlns:a16="http://schemas.microsoft.com/office/drawing/2014/main" id="{E5B5AFEC-803F-4EB8-AEA5-B61FBF4D2D1E}"/>
              </a:ext>
            </a:extLst>
          </p:cNvPr>
          <p:cNvSpPr/>
          <p:nvPr/>
        </p:nvSpPr>
        <p:spPr>
          <a:xfrm>
            <a:off x="2746233" y="4481437"/>
            <a:ext cx="774841" cy="120419"/>
          </a:xfrm>
          <a:prstGeom prst="wedgeRectCallout">
            <a:avLst>
              <a:gd name="adj1" fmla="val -71511"/>
              <a:gd name="adj2" fmla="val -884492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  <p:sp>
        <p:nvSpPr>
          <p:cNvPr id="134" name="Speech Bubble: Rectangle 133">
            <a:extLst>
              <a:ext uri="{FF2B5EF4-FFF2-40B4-BE49-F238E27FC236}">
                <a16:creationId xmlns:a16="http://schemas.microsoft.com/office/drawing/2014/main" id="{CD5F92C8-9DD8-4A69-A013-F8789453C3C9}"/>
              </a:ext>
            </a:extLst>
          </p:cNvPr>
          <p:cNvSpPr/>
          <p:nvPr/>
        </p:nvSpPr>
        <p:spPr>
          <a:xfrm>
            <a:off x="5724128" y="2795307"/>
            <a:ext cx="774841" cy="120419"/>
          </a:xfrm>
          <a:prstGeom prst="wedgeRectCallout">
            <a:avLst>
              <a:gd name="adj1" fmla="val -79706"/>
              <a:gd name="adj2" fmla="val 272987"/>
            </a:avLst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</p:spTree>
    <p:extLst>
      <p:ext uri="{BB962C8B-B14F-4D97-AF65-F5344CB8AC3E}">
        <p14:creationId xmlns:p14="http://schemas.microsoft.com/office/powerpoint/2010/main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7195</TotalTime>
  <Words>331</Words>
  <Application>Microsoft Office PowerPoint</Application>
  <PresentationFormat>On-screen Show (16:9)</PresentationFormat>
  <Paragraphs>70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OPARTGT012 JIRAH SW AMMUNITION FACTORY</vt:lpstr>
      <vt:lpstr>OPARTGT011 RAQQA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406</cp:revision>
  <dcterms:created xsi:type="dcterms:W3CDTF">2019-03-12T22:01:00Z</dcterms:created>
  <dcterms:modified xsi:type="dcterms:W3CDTF">2021-12-29T12:07:45Z</dcterms:modified>
</cp:coreProperties>
</file>